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370" r:id="rId6"/>
    <p:sldId id="372" r:id="rId7"/>
    <p:sldId id="353" r:id="rId8"/>
    <p:sldId id="2439" r:id="rId9"/>
    <p:sldId id="2433" r:id="rId10"/>
    <p:sldId id="262" r:id="rId11"/>
    <p:sldId id="2440" r:id="rId12"/>
    <p:sldId id="2441" r:id="rId13"/>
    <p:sldId id="24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6A01"/>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584" autoAdjust="0"/>
  </p:normalViewPr>
  <p:slideViewPr>
    <p:cSldViewPr snapToGrid="0" showGuides="1">
      <p:cViewPr varScale="1">
        <p:scale>
          <a:sx n="104" d="100"/>
          <a:sy n="104" d="100"/>
        </p:scale>
        <p:origin x="816" y="114"/>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2/21/2026</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2/21/2026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2770623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176883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8696803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2/21/2026</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rgbClr val="FB6A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673282" y="2102137"/>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73282" y="3138838"/>
            <a:ext cx="4709319" cy="0"/>
          </a:xfrm>
          <a:prstGeom prst="line">
            <a:avLst/>
          </a:prstGeom>
          <a:ln w="38100">
            <a:solidFill>
              <a:srgbClr val="FB6A01"/>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rgbClr val="FB6A01"/>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673282" y="3239526"/>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bg>
      <p:bgPr>
        <a:solidFill>
          <a:srgbClr val="FB6A0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rgbClr val="FB6A01"/>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2/21/2026</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rgbClr val="FB6A0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rgbClr val="FB6A01"/>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3" cstate="screen">
            <a:extLst>
              <a:ext uri="{BEBA8EAE-BF5A-486C-A8C5-ECC9F3942E4B}">
                <a14:imgProps xmlns:a14="http://schemas.microsoft.com/office/drawing/2010/main">
                  <a14:imgLayer r:embed="rId1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72" r:id="rId6"/>
    <p:sldLayoutId id="2147483673" r:id="rId7"/>
    <p:sldLayoutId id="2147483653" r:id="rId8"/>
    <p:sldLayoutId id="2147483671" r:id="rId9"/>
    <p:sldLayoutId id="2147483654" r:id="rId10"/>
    <p:sldLayoutId id="2147483655" r:id="rId11"/>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7.bin"/></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6561222" y="1863970"/>
            <a:ext cx="4786228" cy="1872028"/>
          </a:xfrm>
        </p:spPr>
        <p:txBody>
          <a:bodyPr/>
          <a:lstStyle/>
          <a:p>
            <a:r>
              <a:rPr lang="en-US" dirty="0"/>
              <a:t>ONBOARDING SESSION</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p:txBody>
          <a:bodyPr/>
          <a:lstStyle/>
          <a:p>
            <a:r>
              <a:rPr lang="en-US" dirty="0"/>
              <a:t>G-IHUB MANAGEMENT</a:t>
            </a:r>
          </a:p>
        </p:txBody>
      </p:sp>
      <p:pic>
        <p:nvPicPr>
          <p:cNvPr id="3" name="Picture 2">
            <a:extLst>
              <a:ext uri="{FF2B5EF4-FFF2-40B4-BE49-F238E27FC236}">
                <a16:creationId xmlns:a16="http://schemas.microsoft.com/office/drawing/2014/main" id="{8C8C5891-4561-B431-6C4E-A0C719D4F8E4}"/>
              </a:ext>
            </a:extLst>
          </p:cNvPr>
          <p:cNvPicPr>
            <a:picLocks noChangeAspect="1"/>
          </p:cNvPicPr>
          <p:nvPr/>
        </p:nvPicPr>
        <p:blipFill>
          <a:blip r:embed="rId2"/>
          <a:stretch>
            <a:fillRect/>
          </a:stretch>
        </p:blipFill>
        <p:spPr>
          <a:xfrm>
            <a:off x="10937071" y="5793337"/>
            <a:ext cx="820755" cy="764910"/>
          </a:xfrm>
          <a:prstGeom prst="rect">
            <a:avLst/>
          </a:prstGeom>
        </p:spPr>
      </p:pic>
      <p:pic>
        <p:nvPicPr>
          <p:cNvPr id="3076" name="Picture 4" descr="What is Employee Onboarding in HR? | Shortlister">
            <a:extLst>
              <a:ext uri="{FF2B5EF4-FFF2-40B4-BE49-F238E27FC236}">
                <a16:creationId xmlns:a16="http://schemas.microsoft.com/office/drawing/2014/main" id="{10BE4ED6-DE34-19EA-050B-D1630ACE0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59" y="1621373"/>
            <a:ext cx="6029446" cy="32678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THANK</a:t>
            </a:r>
            <a:br>
              <a:rPr lang="en-US" dirty="0"/>
            </a:br>
            <a:r>
              <a:rPr lang="en-US" dirty="0"/>
              <a:t>YOU</a:t>
            </a:r>
          </a:p>
        </p:txBody>
      </p:sp>
      <p:sp>
        <p:nvSpPr>
          <p:cNvPr id="21" name="Text Placeholder 4">
            <a:extLst>
              <a:ext uri="{FF2B5EF4-FFF2-40B4-BE49-F238E27FC236}">
                <a16:creationId xmlns:a16="http://schemas.microsoft.com/office/drawing/2014/main" id="{32705ABF-D7BE-4A38-AC01-695024BC5407}"/>
              </a:ext>
            </a:extLst>
          </p:cNvPr>
          <p:cNvSpPr>
            <a:spLocks noGrp="1"/>
          </p:cNvSpPr>
          <p:nvPr>
            <p:ph type="body" idx="1"/>
          </p:nvPr>
        </p:nvSpPr>
        <p:spPr/>
        <p:txBody>
          <a:bodyPr/>
          <a:lstStyle/>
          <a:p>
            <a:r>
              <a:rPr lang="en-US" dirty="0"/>
              <a:t>www.genomachub.com</a:t>
            </a:r>
          </a:p>
        </p:txBody>
      </p:sp>
      <p:sp>
        <p:nvSpPr>
          <p:cNvPr id="31" name="Text Placeholder 18">
            <a:extLst>
              <a:ext uri="{FF2B5EF4-FFF2-40B4-BE49-F238E27FC236}">
                <a16:creationId xmlns:a16="http://schemas.microsoft.com/office/drawing/2014/main" id="{EBFA468C-C482-47DB-BEFF-DA59E6F42024}"/>
              </a:ext>
            </a:extLst>
          </p:cNvPr>
          <p:cNvSpPr txBox="1">
            <a:spLocks/>
          </p:cNvSpPr>
          <p:nvPr/>
        </p:nvSpPr>
        <p:spPr>
          <a:xfrm>
            <a:off x="7282306" y="4380127"/>
            <a:ext cx="4065143" cy="186471"/>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150" normalizeH="0" noProof="0" dirty="0">
                <a:ln>
                  <a:noFill/>
                </a:ln>
                <a:solidFill>
                  <a:schemeClr val="tx1"/>
                </a:solidFill>
                <a:effectLst/>
                <a:uLnTx/>
                <a:uFillTx/>
                <a:latin typeface="+mj-lt"/>
                <a:cs typeface="Gill Sans Light" panose="020B0302020104020203" pitchFamily="34" charset="-79"/>
              </a:rPr>
              <a:t>genomacinnovationhub@gmail.com</a:t>
            </a:r>
          </a:p>
        </p:txBody>
      </p:sp>
      <p:pic>
        <p:nvPicPr>
          <p:cNvPr id="26" name="Graphic 25">
            <a:extLst>
              <a:ext uri="{FF2B5EF4-FFF2-40B4-BE49-F238E27FC236}">
                <a16:creationId xmlns:a16="http://schemas.microsoft.com/office/drawing/2014/main" id="{DACBF4AB-293D-4DFE-B772-B09A6512078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70272" y="4357535"/>
            <a:ext cx="289490" cy="265015"/>
          </a:xfrm>
          <a:prstGeom prst="rect">
            <a:avLst/>
          </a:prstGeom>
        </p:spPr>
      </p:pic>
      <p:pic>
        <p:nvPicPr>
          <p:cNvPr id="9" name="Picture Placeholder 8">
            <a:extLst>
              <a:ext uri="{FF2B5EF4-FFF2-40B4-BE49-F238E27FC236}">
                <a16:creationId xmlns:a16="http://schemas.microsoft.com/office/drawing/2014/main" id="{FCD9CE24-30B9-0AD4-0AD9-84F7FDA922C8}"/>
              </a:ext>
            </a:extLst>
          </p:cNvPr>
          <p:cNvPicPr>
            <a:picLocks noGrp="1" noChangeAspect="1"/>
          </p:cNvPicPr>
          <p:nvPr>
            <p:ph type="pic" sz="quarter" idx="13"/>
          </p:nvPr>
        </p:nvPicPr>
        <p:blipFill>
          <a:blip r:embed="rId4"/>
          <a:srcRect l="21243" r="21243"/>
          <a:stretch>
            <a:fillRect/>
          </a:stretch>
        </p:blipFill>
        <p:spPr/>
      </p:pic>
      <p:pic>
        <p:nvPicPr>
          <p:cNvPr id="11" name="Picture 10">
            <a:extLst>
              <a:ext uri="{FF2B5EF4-FFF2-40B4-BE49-F238E27FC236}">
                <a16:creationId xmlns:a16="http://schemas.microsoft.com/office/drawing/2014/main" id="{97FC40AA-62AF-FD17-9167-DA8A2C5D5240}"/>
              </a:ext>
            </a:extLst>
          </p:cNvPr>
          <p:cNvPicPr>
            <a:picLocks noChangeAspect="1"/>
          </p:cNvPicPr>
          <p:nvPr/>
        </p:nvPicPr>
        <p:blipFill>
          <a:blip r:embed="rId5"/>
          <a:stretch>
            <a:fillRect/>
          </a:stretch>
        </p:blipFill>
        <p:spPr>
          <a:xfrm>
            <a:off x="11347449" y="6121815"/>
            <a:ext cx="583033" cy="543363"/>
          </a:xfrm>
          <a:prstGeom prst="rect">
            <a:avLst/>
          </a:prstGeom>
        </p:spPr>
      </p:pic>
    </p:spTree>
    <p:extLst>
      <p:ext uri="{BB962C8B-B14F-4D97-AF65-F5344CB8AC3E}">
        <p14:creationId xmlns:p14="http://schemas.microsoft.com/office/powerpoint/2010/main" val="380918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2E39027-6EEE-877C-B49D-7A9748AF863C}"/>
              </a:ext>
            </a:extLst>
          </p:cNvPr>
          <p:cNvPicPr>
            <a:picLocks noGrp="1" noChangeAspect="1"/>
          </p:cNvPicPr>
          <p:nvPr>
            <p:ph type="pic" sz="quarter" idx="13"/>
          </p:nvPr>
        </p:nvPicPr>
        <p:blipFill>
          <a:blip r:embed="rId3"/>
          <a:srcRect l="2758" t="19024" r="1319" b="19024"/>
          <a:stretch/>
        </p:blipFill>
        <p:spPr>
          <a:xfrm>
            <a:off x="0" y="681529"/>
            <a:ext cx="12192000" cy="5494941"/>
          </a:xfrm>
        </p:spPr>
      </p:pic>
      <p:sp>
        <p:nvSpPr>
          <p:cNvPr id="13" name="Freeform: Shape 12">
            <a:extLst>
              <a:ext uri="{FF2B5EF4-FFF2-40B4-BE49-F238E27FC236}">
                <a16:creationId xmlns:a16="http://schemas.microsoft.com/office/drawing/2014/main" id="{C6C7DB9E-AAE0-492D-9636-97F97F7754BC}"/>
              </a:ext>
              <a:ext uri="{C183D7F6-B498-43B3-948B-1728B52AA6E4}">
                <adec:decorative xmlns:adec="http://schemas.microsoft.com/office/drawing/2017/decorative" val="1"/>
              </a:ext>
            </a:extLst>
          </p:cNvPr>
          <p:cNvSpPr/>
          <p:nvPr/>
        </p:nvSpPr>
        <p:spPr>
          <a:xfrm>
            <a:off x="0" y="694626"/>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rgbClr val="FB6A01">
              <a:alpha val="6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bwMode="blackGray">
          <a:xfrm>
            <a:off x="579728" y="1793121"/>
            <a:ext cx="11395543" cy="2728394"/>
          </a:xfrm>
        </p:spPr>
        <p:txBody>
          <a:bodyPr/>
          <a:lstStyle/>
          <a:p>
            <a:r>
              <a:rPr lang="en-US" sz="5400" dirty="0">
                <a:effectLst>
                  <a:outerShdw blurRad="38100" dist="38100" dir="2700000" algn="tl">
                    <a:srgbClr val="000000">
                      <a:alpha val="43137"/>
                    </a:srgbClr>
                  </a:outerShdw>
                </a:effectLst>
              </a:rPr>
              <a:t>COMPUTATIONAL BIOLOGIST AND FULL-STACK BIOINFORMATICS DATA SCIENCE ENGINEERING BOOTCAMP</a:t>
            </a:r>
          </a:p>
        </p:txBody>
      </p:sp>
      <p:cxnSp>
        <p:nvCxnSpPr>
          <p:cNvPr id="14" name="Straight Connector 13">
            <a:extLst>
              <a:ext uri="{FF2B5EF4-FFF2-40B4-BE49-F238E27FC236}">
                <a16:creationId xmlns:a16="http://schemas.microsoft.com/office/drawing/2014/main" id="{3FEF4EBC-B646-41B8-852F-28E73136DE22}"/>
              </a:ext>
              <a:ext uri="{C183D7F6-B498-43B3-948B-1728B52AA6E4}">
                <adec:decorative xmlns:adec="http://schemas.microsoft.com/office/drawing/2017/decorative" val="1"/>
              </a:ext>
            </a:extLst>
          </p:cNvPr>
          <p:cNvCxnSpPr>
            <a:cxnSpLocks/>
          </p:cNvCxnSpPr>
          <p:nvPr/>
        </p:nvCxnSpPr>
        <p:spPr>
          <a:xfrm>
            <a:off x="6784446" y="4675545"/>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6717321" y="4671989"/>
            <a:ext cx="4950937" cy="604470"/>
          </a:xfrm>
        </p:spPr>
        <p:txBody>
          <a:bodyPr>
            <a:normAutofit/>
          </a:bodyPr>
          <a:lstStyle/>
          <a:p>
            <a:r>
              <a:rPr lang="en-US" dirty="0"/>
              <a:t>(5 Months + Onboarding)</a:t>
            </a:r>
          </a:p>
        </p:txBody>
      </p: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2</a:t>
            </a:fld>
            <a:endParaRPr lang="en-US" dirty="0"/>
          </a:p>
        </p:txBody>
      </p:sp>
      <p:pic>
        <p:nvPicPr>
          <p:cNvPr id="9" name="Picture 8">
            <a:extLst>
              <a:ext uri="{FF2B5EF4-FFF2-40B4-BE49-F238E27FC236}">
                <a16:creationId xmlns:a16="http://schemas.microsoft.com/office/drawing/2014/main" id="{4E233FCB-4D63-32B5-06D7-8CA0EAF8494E}"/>
              </a:ext>
            </a:extLst>
          </p:cNvPr>
          <p:cNvPicPr>
            <a:picLocks noChangeAspect="1"/>
          </p:cNvPicPr>
          <p:nvPr/>
        </p:nvPicPr>
        <p:blipFill>
          <a:blip r:embed="rId4"/>
          <a:stretch>
            <a:fillRect/>
          </a:stretch>
        </p:blipFill>
        <p:spPr>
          <a:xfrm>
            <a:off x="9192790" y="6326944"/>
            <a:ext cx="2314898" cy="352474"/>
          </a:xfrm>
          <a:prstGeom prst="rect">
            <a:avLst/>
          </a:prstGeom>
        </p:spPr>
      </p:pic>
      <p:pic>
        <p:nvPicPr>
          <p:cNvPr id="10" name="Picture 9">
            <a:extLst>
              <a:ext uri="{FF2B5EF4-FFF2-40B4-BE49-F238E27FC236}">
                <a16:creationId xmlns:a16="http://schemas.microsoft.com/office/drawing/2014/main" id="{A550C307-7D47-70C2-BBA4-C104B6CE5EDC}"/>
              </a:ext>
            </a:extLst>
          </p:cNvPr>
          <p:cNvPicPr>
            <a:picLocks noChangeAspect="1"/>
          </p:cNvPicPr>
          <p:nvPr/>
        </p:nvPicPr>
        <p:blipFill>
          <a:blip r:embed="rId5"/>
          <a:stretch>
            <a:fillRect/>
          </a:stretch>
        </p:blipFill>
        <p:spPr>
          <a:xfrm>
            <a:off x="195943" y="115737"/>
            <a:ext cx="583033" cy="543363"/>
          </a:xfrm>
          <a:prstGeom prst="rect">
            <a:avLst/>
          </a:prstGeom>
        </p:spPr>
      </p:pic>
    </p:spTree>
    <p:extLst>
      <p:ext uri="{BB962C8B-B14F-4D97-AF65-F5344CB8AC3E}">
        <p14:creationId xmlns:p14="http://schemas.microsoft.com/office/powerpoint/2010/main" val="69752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569630" y="2666569"/>
            <a:ext cx="4938058" cy="519765"/>
          </a:xfrm>
        </p:spPr>
        <p:txBody>
          <a:bodyPr/>
          <a:lstStyle/>
          <a:p>
            <a:r>
              <a:rPr lang="en-US" b="1" dirty="0">
                <a:effectLst>
                  <a:outerShdw blurRad="38100" dist="38100" dir="2700000" algn="tl">
                    <a:srgbClr val="000000">
                      <a:alpha val="43137"/>
                    </a:srgbClr>
                  </a:outerShdw>
                </a:effectLst>
                <a:latin typeface="+mn-lt"/>
              </a:rPr>
              <a:t>CASE STUDY</a:t>
            </a:r>
          </a:p>
        </p:txBody>
      </p:sp>
      <p:sp>
        <p:nvSpPr>
          <p:cNvPr id="4" name="Title 3"/>
          <p:cNvSpPr>
            <a:spLocks noGrp="1"/>
          </p:cNvSpPr>
          <p:nvPr>
            <p:ph type="title"/>
          </p:nvPr>
        </p:nvSpPr>
        <p:spPr>
          <a:xfrm>
            <a:off x="6506918" y="3247053"/>
            <a:ext cx="5309837" cy="1332102"/>
          </a:xfrm>
        </p:spPr>
        <p:txBody>
          <a:bodyPr/>
          <a:lstStyle/>
          <a:p>
            <a:r>
              <a:rPr lang="en-US" sz="2400" b="0" dirty="0"/>
              <a:t>Application of Machine Learning and AI in the Diagnosis of a Common Disease Using Genomic Data</a:t>
            </a:r>
            <a:endParaRPr lang="en-US" sz="2400" b="0" dirty="0">
              <a:effectLst>
                <a:outerShdw blurRad="38100" dist="38100" dir="2700000" algn="tl">
                  <a:srgbClr val="000000">
                    <a:alpha val="43137"/>
                  </a:srgbClr>
                </a:outerShdw>
              </a:effectLst>
              <a:latin typeface="+mj-lt"/>
            </a:endParaRP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3</a:t>
            </a:fld>
            <a:endParaRPr lang="en-US" dirty="0"/>
          </a:p>
        </p:txBody>
      </p:sp>
      <p:pic>
        <p:nvPicPr>
          <p:cNvPr id="2" name="Picture 1">
            <a:extLst>
              <a:ext uri="{FF2B5EF4-FFF2-40B4-BE49-F238E27FC236}">
                <a16:creationId xmlns:a16="http://schemas.microsoft.com/office/drawing/2014/main" id="{DDA80623-8B3E-3CC8-4984-37163A3AFAEF}"/>
              </a:ext>
            </a:extLst>
          </p:cNvPr>
          <p:cNvPicPr>
            <a:picLocks noChangeAspect="1"/>
          </p:cNvPicPr>
          <p:nvPr/>
        </p:nvPicPr>
        <p:blipFill>
          <a:blip r:embed="rId3"/>
          <a:stretch>
            <a:fillRect/>
          </a:stretch>
        </p:blipFill>
        <p:spPr>
          <a:xfrm>
            <a:off x="9192790" y="6326944"/>
            <a:ext cx="2314898" cy="352474"/>
          </a:xfrm>
          <a:prstGeom prst="rect">
            <a:avLst/>
          </a:prstGeom>
        </p:spPr>
      </p:pic>
      <p:pic>
        <p:nvPicPr>
          <p:cNvPr id="9" name="Picture Placeholder 8">
            <a:extLst>
              <a:ext uri="{FF2B5EF4-FFF2-40B4-BE49-F238E27FC236}">
                <a16:creationId xmlns:a16="http://schemas.microsoft.com/office/drawing/2014/main" id="{D15BE29F-7C91-A9CB-0E7B-C85CAA2E9ACE}"/>
              </a:ext>
            </a:extLst>
          </p:cNvPr>
          <p:cNvPicPr>
            <a:picLocks noGrp="1" noChangeAspect="1"/>
          </p:cNvPicPr>
          <p:nvPr>
            <p:ph type="pic" sz="quarter" idx="13"/>
          </p:nvPr>
        </p:nvPicPr>
        <p:blipFill>
          <a:blip r:embed="rId4"/>
          <a:srcRect t="3116" b="3116"/>
          <a:stretch>
            <a:fillRect/>
          </a:stretch>
        </p:blipFill>
        <p:spPr>
          <a:solidFill>
            <a:srgbClr val="FB6A01">
              <a:alpha val="16000"/>
            </a:srgbClr>
          </a:solidFill>
        </p:spPr>
      </p:pic>
      <p:pic>
        <p:nvPicPr>
          <p:cNvPr id="10" name="Picture 9">
            <a:extLst>
              <a:ext uri="{FF2B5EF4-FFF2-40B4-BE49-F238E27FC236}">
                <a16:creationId xmlns:a16="http://schemas.microsoft.com/office/drawing/2014/main" id="{58C1450F-164A-E13A-D4C3-17938837632F}"/>
              </a:ext>
            </a:extLst>
          </p:cNvPr>
          <p:cNvPicPr>
            <a:picLocks noChangeAspect="1"/>
          </p:cNvPicPr>
          <p:nvPr/>
        </p:nvPicPr>
        <p:blipFill>
          <a:blip r:embed="rId5"/>
          <a:stretch>
            <a:fillRect/>
          </a:stretch>
        </p:blipFill>
        <p:spPr>
          <a:xfrm>
            <a:off x="195943" y="115737"/>
            <a:ext cx="583033" cy="543363"/>
          </a:xfrm>
          <a:prstGeom prst="rect">
            <a:avLst/>
          </a:prstGeom>
        </p:spPr>
      </p:pic>
    </p:spTree>
    <p:extLst>
      <p:ext uri="{BB962C8B-B14F-4D97-AF65-F5344CB8AC3E}">
        <p14:creationId xmlns:p14="http://schemas.microsoft.com/office/powerpoint/2010/main" val="92354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3" y="2640930"/>
            <a:ext cx="3932237" cy="709863"/>
          </a:xfrm>
          <a:effectLst>
            <a:outerShdw blurRad="50800" dir="10800000" sx="54000" sy="54000" algn="r" rotWithShape="0">
              <a:srgbClr val="FB6A01">
                <a:alpha val="40000"/>
              </a:srgbClr>
            </a:outerShdw>
          </a:effectLst>
        </p:spPr>
        <p:txBody>
          <a:bodyPr>
            <a:normAutofit fontScale="90000"/>
          </a:bodyPr>
          <a:lstStyle/>
          <a:p>
            <a:r>
              <a:rPr lang="en-US" dirty="0">
                <a:effectLst>
                  <a:outerShdw blurRad="38100" dist="38100" dir="2700000" algn="tl">
                    <a:srgbClr val="000000">
                      <a:alpha val="43137"/>
                    </a:srgbClr>
                  </a:outerShdw>
                </a:effectLst>
              </a:rPr>
              <a:t>MEET THE INSTRUCTORS</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4</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srcRect l="2989" t="1093" r="-2989" b="12718"/>
          <a:stretch>
            <a:fillRect/>
          </a:stretch>
        </p:blipFill>
        <p:spPr>
          <a:xfrm>
            <a:off x="5609313" y="2167239"/>
            <a:ext cx="1854204" cy="2066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351C9D1A-F8AC-AB74-909B-5822B461BF62}"/>
              </a:ext>
            </a:extLst>
          </p:cNvPr>
          <p:cNvSpPr txBox="1"/>
          <p:nvPr/>
        </p:nvSpPr>
        <p:spPr>
          <a:xfrm>
            <a:off x="7463517" y="2738829"/>
            <a:ext cx="2599191" cy="1661993"/>
          </a:xfrm>
          <a:prstGeom prst="rect">
            <a:avLst/>
          </a:prstGeom>
          <a:noFill/>
        </p:spPr>
        <p:txBody>
          <a:bodyPr wrap="square" rtlCol="0">
            <a:spAutoFit/>
          </a:bodyPr>
          <a:lstStyle/>
          <a:p>
            <a:r>
              <a:rPr lang="en-US" b="1" dirty="0"/>
              <a:t>Joshua Ampofo </a:t>
            </a:r>
            <a:r>
              <a:rPr lang="en-US" b="1" dirty="0" err="1"/>
              <a:t>Yentumi</a:t>
            </a:r>
            <a:endParaRPr lang="en-US" b="1" dirty="0"/>
          </a:p>
          <a:p>
            <a:r>
              <a:rPr lang="en-US" sz="1200" dirty="0"/>
              <a:t>Cancer Genomics (Ghana)</a:t>
            </a:r>
          </a:p>
          <a:p>
            <a:r>
              <a:rPr lang="en-US" sz="1200" dirty="0"/>
              <a:t>MPhil student in Biodata Analytics and Computational Genomics, look forward to collaborations and projects that bridge the gap between computational sciences and clinical applications in Africa and beyond</a:t>
            </a:r>
          </a:p>
        </p:txBody>
      </p:sp>
      <p:sp>
        <p:nvSpPr>
          <p:cNvPr id="11" name="TextBox 10">
            <a:extLst>
              <a:ext uri="{FF2B5EF4-FFF2-40B4-BE49-F238E27FC236}">
                <a16:creationId xmlns:a16="http://schemas.microsoft.com/office/drawing/2014/main" id="{B3524336-15D7-ED86-A0EB-98964ADCAD0E}"/>
              </a:ext>
            </a:extLst>
          </p:cNvPr>
          <p:cNvSpPr txBox="1"/>
          <p:nvPr/>
        </p:nvSpPr>
        <p:spPr>
          <a:xfrm>
            <a:off x="6035789" y="4749849"/>
            <a:ext cx="3578958" cy="1661993"/>
          </a:xfrm>
          <a:prstGeom prst="rect">
            <a:avLst/>
          </a:prstGeom>
          <a:noFill/>
        </p:spPr>
        <p:txBody>
          <a:bodyPr wrap="square" rtlCol="0">
            <a:spAutoFit/>
          </a:bodyPr>
          <a:lstStyle/>
          <a:p>
            <a:r>
              <a:rPr lang="en-US" b="1" dirty="0"/>
              <a:t>Uchechukwu Stephen </a:t>
            </a:r>
            <a:r>
              <a:rPr lang="en-US" b="1" dirty="0" err="1"/>
              <a:t>Amaefule</a:t>
            </a:r>
            <a:r>
              <a:rPr lang="en-US" b="1" dirty="0"/>
              <a:t>  </a:t>
            </a:r>
          </a:p>
          <a:p>
            <a:r>
              <a:rPr lang="en-US" sz="1200" dirty="0"/>
              <a:t>Bioinformatics (Nigeria)</a:t>
            </a:r>
          </a:p>
          <a:p>
            <a:r>
              <a:rPr lang="en-US" sz="1200" dirty="0"/>
              <a:t>a licensed pharmacist with training in pharmacokinetics and clinical therapeutics who transitioned into computational biology and bioinformatics. His work integrates clinical insight with quantitative modeling to translate biological data into actionable decision support tools.</a:t>
            </a:r>
          </a:p>
        </p:txBody>
      </p:sp>
      <p:pic>
        <p:nvPicPr>
          <p:cNvPr id="12" name="Picture 11">
            <a:extLst>
              <a:ext uri="{FF2B5EF4-FFF2-40B4-BE49-F238E27FC236}">
                <a16:creationId xmlns:a16="http://schemas.microsoft.com/office/drawing/2014/main" id="{5127869B-F3D0-3ECC-A220-3BC9587CF22D}"/>
              </a:ext>
            </a:extLst>
          </p:cNvPr>
          <p:cNvPicPr>
            <a:picLocks noChangeAspect="1"/>
          </p:cNvPicPr>
          <p:nvPr/>
        </p:nvPicPr>
        <p:blipFill>
          <a:blip r:embed="rId4"/>
          <a:stretch>
            <a:fillRect/>
          </a:stretch>
        </p:blipFill>
        <p:spPr>
          <a:xfrm>
            <a:off x="9192790" y="6326944"/>
            <a:ext cx="2314898" cy="352474"/>
          </a:xfrm>
          <a:prstGeom prst="rect">
            <a:avLst/>
          </a:prstGeom>
        </p:spPr>
      </p:pic>
      <p:pic>
        <p:nvPicPr>
          <p:cNvPr id="14" name="Picture 13">
            <a:extLst>
              <a:ext uri="{FF2B5EF4-FFF2-40B4-BE49-F238E27FC236}">
                <a16:creationId xmlns:a16="http://schemas.microsoft.com/office/drawing/2014/main" id="{E2797947-C574-C78A-7631-9B0F32C5FD0E}"/>
              </a:ext>
            </a:extLst>
          </p:cNvPr>
          <p:cNvPicPr>
            <a:picLocks noChangeAspect="1"/>
          </p:cNvPicPr>
          <p:nvPr/>
        </p:nvPicPr>
        <p:blipFill>
          <a:blip r:embed="rId5"/>
          <a:stretch>
            <a:fillRect/>
          </a:stretch>
        </p:blipFill>
        <p:spPr>
          <a:xfrm>
            <a:off x="195943" y="115737"/>
            <a:ext cx="583033" cy="543363"/>
          </a:xfrm>
          <a:prstGeom prst="rect">
            <a:avLst/>
          </a:prstGeom>
        </p:spPr>
      </p:pic>
      <p:pic>
        <p:nvPicPr>
          <p:cNvPr id="18" name="Picture Placeholder 6">
            <a:extLst>
              <a:ext uri="{FF2B5EF4-FFF2-40B4-BE49-F238E27FC236}">
                <a16:creationId xmlns:a16="http://schemas.microsoft.com/office/drawing/2014/main" id="{E750747D-0710-2C01-8051-841CAE830783}"/>
              </a:ext>
            </a:extLst>
          </p:cNvPr>
          <p:cNvPicPr>
            <a:picLocks noChangeAspect="1"/>
          </p:cNvPicPr>
          <p:nvPr/>
        </p:nvPicPr>
        <p:blipFill>
          <a:blip r:embed="rId6"/>
          <a:srcRect l="28914" t="25880" r="23463" b="34312"/>
          <a:stretch>
            <a:fillRect/>
          </a:stretch>
        </p:blipFill>
        <p:spPr>
          <a:xfrm>
            <a:off x="9773557" y="4218376"/>
            <a:ext cx="1854204" cy="2066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Placeholder 6">
            <a:extLst>
              <a:ext uri="{FF2B5EF4-FFF2-40B4-BE49-F238E27FC236}">
                <a16:creationId xmlns:a16="http://schemas.microsoft.com/office/drawing/2014/main" id="{BC7A894F-CD6A-0BE0-1FC1-1954D20FF542}"/>
              </a:ext>
            </a:extLst>
          </p:cNvPr>
          <p:cNvPicPr>
            <a:picLocks noChangeAspect="1"/>
          </p:cNvPicPr>
          <p:nvPr/>
        </p:nvPicPr>
        <p:blipFill>
          <a:blip r:embed="rId7"/>
          <a:srcRect l="16941" t="25660" r="18658" b="16924"/>
          <a:stretch>
            <a:fillRect/>
          </a:stretch>
        </p:blipFill>
        <p:spPr>
          <a:xfrm>
            <a:off x="9899604" y="178582"/>
            <a:ext cx="1854204" cy="2066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6DEAAC94-EAB6-AB74-840A-DECE5EF1501E}"/>
              </a:ext>
            </a:extLst>
          </p:cNvPr>
          <p:cNvSpPr txBox="1"/>
          <p:nvPr/>
        </p:nvSpPr>
        <p:spPr>
          <a:xfrm>
            <a:off x="6724074" y="561565"/>
            <a:ext cx="2890672" cy="1477328"/>
          </a:xfrm>
          <a:prstGeom prst="rect">
            <a:avLst/>
          </a:prstGeom>
          <a:noFill/>
        </p:spPr>
        <p:txBody>
          <a:bodyPr wrap="square" rtlCol="0">
            <a:spAutoFit/>
          </a:bodyPr>
          <a:lstStyle/>
          <a:p>
            <a:r>
              <a:rPr lang="en-US" b="1" dirty="0"/>
              <a:t>Ayomide Benjamen Oladele</a:t>
            </a:r>
          </a:p>
          <a:p>
            <a:r>
              <a:rPr lang="en-US" sz="1200" dirty="0"/>
              <a:t>Machine Learning Software Developer and a current PhD Student in USA, with vast experience in teaching and mentoring more than 50 students across different countries mostly in Africa. Previous Instructor of 2025 Cohort. </a:t>
            </a:r>
          </a:p>
        </p:txBody>
      </p:sp>
    </p:spTree>
    <p:extLst>
      <p:ext uri="{BB962C8B-B14F-4D97-AF65-F5344CB8AC3E}">
        <p14:creationId xmlns:p14="http://schemas.microsoft.com/office/powerpoint/2010/main" val="562941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61BB20-F755-5BD3-B52C-1037C62B537E}"/>
              </a:ext>
            </a:extLst>
          </p:cNvPr>
          <p:cNvSpPr>
            <a:spLocks noGrp="1"/>
          </p:cNvSpPr>
          <p:nvPr>
            <p:ph type="title"/>
          </p:nvPr>
        </p:nvSpPr>
        <p:spPr>
          <a:effectLst/>
        </p:spPr>
        <p:txBody>
          <a:bodyPr/>
          <a:lstStyle/>
          <a:p>
            <a:pPr algn="ctr"/>
            <a:r>
              <a:rPr lang="en-US" dirty="0">
                <a:effectLst>
                  <a:outerShdw blurRad="38100" dist="38100" dir="2700000" algn="tl">
                    <a:srgbClr val="000000">
                      <a:alpha val="43137"/>
                    </a:srgbClr>
                  </a:outerShdw>
                </a:effectLst>
              </a:rPr>
              <a:t>PROGRAM ROADMAP</a:t>
            </a:r>
          </a:p>
        </p:txBody>
      </p:sp>
      <p:pic>
        <p:nvPicPr>
          <p:cNvPr id="9" name="Content Placeholder 8">
            <a:extLst>
              <a:ext uri="{FF2B5EF4-FFF2-40B4-BE49-F238E27FC236}">
                <a16:creationId xmlns:a16="http://schemas.microsoft.com/office/drawing/2014/main" id="{FC3F0609-D22C-94B2-4E09-3C10FEABB2E0}"/>
              </a:ext>
            </a:extLst>
          </p:cNvPr>
          <p:cNvPicPr>
            <a:picLocks noGrp="1" noChangeAspect="1"/>
          </p:cNvPicPr>
          <p:nvPr>
            <p:ph idx="1"/>
          </p:nvPr>
        </p:nvPicPr>
        <p:blipFill>
          <a:blip r:embed="rId2"/>
          <a:stretch>
            <a:fillRect/>
          </a:stretch>
        </p:blipFill>
        <p:spPr>
          <a:xfrm>
            <a:off x="291932" y="1722970"/>
            <a:ext cx="11576948" cy="37261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Slide Number Placeholder 3">
            <a:extLst>
              <a:ext uri="{FF2B5EF4-FFF2-40B4-BE49-F238E27FC236}">
                <a16:creationId xmlns:a16="http://schemas.microsoft.com/office/drawing/2014/main" id="{2EA5A501-E27C-48A8-EE58-9343F333A671}"/>
              </a:ext>
            </a:extLst>
          </p:cNvPr>
          <p:cNvSpPr>
            <a:spLocks noGrp="1"/>
          </p:cNvSpPr>
          <p:nvPr>
            <p:ph type="sldNum" sz="quarter" idx="12"/>
          </p:nvPr>
        </p:nvSpPr>
        <p:spPr/>
        <p:txBody>
          <a:bodyPr/>
          <a:lstStyle/>
          <a:p>
            <a:fld id="{45C00377-489B-40EC-B059-26BDDD2E89B9}" type="slidenum">
              <a:rPr lang="en-US" smtClean="0"/>
              <a:pPr/>
              <a:t>5</a:t>
            </a:fld>
            <a:endParaRPr lang="en-US" dirty="0"/>
          </a:p>
        </p:txBody>
      </p:sp>
      <p:pic>
        <p:nvPicPr>
          <p:cNvPr id="12" name="Picture 11">
            <a:extLst>
              <a:ext uri="{FF2B5EF4-FFF2-40B4-BE49-F238E27FC236}">
                <a16:creationId xmlns:a16="http://schemas.microsoft.com/office/drawing/2014/main" id="{ACF17646-0230-A9C7-0062-71795FCE9574}"/>
              </a:ext>
            </a:extLst>
          </p:cNvPr>
          <p:cNvPicPr>
            <a:picLocks noChangeAspect="1"/>
          </p:cNvPicPr>
          <p:nvPr/>
        </p:nvPicPr>
        <p:blipFill>
          <a:blip r:embed="rId3"/>
          <a:stretch>
            <a:fillRect/>
          </a:stretch>
        </p:blipFill>
        <p:spPr>
          <a:xfrm>
            <a:off x="9358063" y="6356350"/>
            <a:ext cx="2172003" cy="304843"/>
          </a:xfrm>
          <a:prstGeom prst="rect">
            <a:avLst/>
          </a:prstGeom>
        </p:spPr>
      </p:pic>
      <p:pic>
        <p:nvPicPr>
          <p:cNvPr id="13" name="Picture 12">
            <a:extLst>
              <a:ext uri="{FF2B5EF4-FFF2-40B4-BE49-F238E27FC236}">
                <a16:creationId xmlns:a16="http://schemas.microsoft.com/office/drawing/2014/main" id="{3BDE45E6-F8C9-5B42-EF3F-89A7A5C262AC}"/>
              </a:ext>
            </a:extLst>
          </p:cNvPr>
          <p:cNvPicPr>
            <a:picLocks noChangeAspect="1"/>
          </p:cNvPicPr>
          <p:nvPr/>
        </p:nvPicPr>
        <p:blipFill>
          <a:blip r:embed="rId4"/>
          <a:stretch>
            <a:fillRect/>
          </a:stretch>
        </p:blipFill>
        <p:spPr>
          <a:xfrm>
            <a:off x="195943" y="115737"/>
            <a:ext cx="583033" cy="543363"/>
          </a:xfrm>
          <a:prstGeom prst="rect">
            <a:avLst/>
          </a:prstGeom>
        </p:spPr>
      </p:pic>
      <p:sp>
        <p:nvSpPr>
          <p:cNvPr id="5" name="Rectangle 4">
            <a:extLst>
              <a:ext uri="{FF2B5EF4-FFF2-40B4-BE49-F238E27FC236}">
                <a16:creationId xmlns:a16="http://schemas.microsoft.com/office/drawing/2014/main" id="{F0093AA4-0CEA-116B-1C00-94375F85AFDC}"/>
              </a:ext>
            </a:extLst>
          </p:cNvPr>
          <p:cNvSpPr/>
          <p:nvPr/>
        </p:nvSpPr>
        <p:spPr>
          <a:xfrm>
            <a:off x="838200" y="3001818"/>
            <a:ext cx="1433945" cy="1754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5CC362-78FD-3366-4B57-51283A0FDACE}"/>
              </a:ext>
            </a:extLst>
          </p:cNvPr>
          <p:cNvSpPr/>
          <p:nvPr/>
        </p:nvSpPr>
        <p:spPr>
          <a:xfrm>
            <a:off x="726889" y="3071320"/>
            <a:ext cx="1714842"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February 21 – March 7th</a:t>
            </a:r>
          </a:p>
        </p:txBody>
      </p:sp>
      <p:sp>
        <p:nvSpPr>
          <p:cNvPr id="8" name="Rectangle 7">
            <a:extLst>
              <a:ext uri="{FF2B5EF4-FFF2-40B4-BE49-F238E27FC236}">
                <a16:creationId xmlns:a16="http://schemas.microsoft.com/office/drawing/2014/main" id="{21796A89-C7B9-51CC-0797-1E8972A32C22}"/>
              </a:ext>
            </a:extLst>
          </p:cNvPr>
          <p:cNvSpPr/>
          <p:nvPr/>
        </p:nvSpPr>
        <p:spPr>
          <a:xfrm>
            <a:off x="2653146" y="4077854"/>
            <a:ext cx="1614054" cy="217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E1AE9F-4EBA-084F-6134-722432391943}"/>
              </a:ext>
            </a:extLst>
          </p:cNvPr>
          <p:cNvSpPr/>
          <p:nvPr/>
        </p:nvSpPr>
        <p:spPr>
          <a:xfrm>
            <a:off x="4649431" y="2981035"/>
            <a:ext cx="1614054" cy="217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2DAA48-CACF-A709-0C31-4BFCCFDAF60F}"/>
              </a:ext>
            </a:extLst>
          </p:cNvPr>
          <p:cNvSpPr/>
          <p:nvPr/>
        </p:nvSpPr>
        <p:spPr>
          <a:xfrm>
            <a:off x="6263485" y="4261960"/>
            <a:ext cx="1614054" cy="217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B9AD6-A92E-E9D0-EA85-8C70D3A7FC86}"/>
              </a:ext>
            </a:extLst>
          </p:cNvPr>
          <p:cNvSpPr/>
          <p:nvPr/>
        </p:nvSpPr>
        <p:spPr>
          <a:xfrm>
            <a:off x="6263485" y="4390647"/>
            <a:ext cx="1614054" cy="217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Calibri" panose="020F0502020204030204"/>
              </a:rPr>
              <a:t>April</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25th – May 16th </a:t>
            </a:r>
          </a:p>
        </p:txBody>
      </p:sp>
      <p:sp>
        <p:nvSpPr>
          <p:cNvPr id="15" name="Rectangle 14">
            <a:extLst>
              <a:ext uri="{FF2B5EF4-FFF2-40B4-BE49-F238E27FC236}">
                <a16:creationId xmlns:a16="http://schemas.microsoft.com/office/drawing/2014/main" id="{E0BDA110-B624-0E15-623C-438418B5B323}"/>
              </a:ext>
            </a:extLst>
          </p:cNvPr>
          <p:cNvSpPr/>
          <p:nvPr/>
        </p:nvSpPr>
        <p:spPr>
          <a:xfrm>
            <a:off x="7968673" y="3089562"/>
            <a:ext cx="1614054" cy="217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679850-D852-762C-0F32-C0F20BF59131}"/>
              </a:ext>
            </a:extLst>
          </p:cNvPr>
          <p:cNvSpPr/>
          <p:nvPr/>
        </p:nvSpPr>
        <p:spPr>
          <a:xfrm>
            <a:off x="7968673" y="3231605"/>
            <a:ext cx="1614054" cy="217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May 23rd – June 20th </a:t>
            </a:r>
          </a:p>
        </p:txBody>
      </p:sp>
      <p:sp>
        <p:nvSpPr>
          <p:cNvPr id="17" name="Rectangle 16">
            <a:extLst>
              <a:ext uri="{FF2B5EF4-FFF2-40B4-BE49-F238E27FC236}">
                <a16:creationId xmlns:a16="http://schemas.microsoft.com/office/drawing/2014/main" id="{E10FCE28-1129-F4D0-D1DC-5C6138FE87E8}"/>
              </a:ext>
            </a:extLst>
          </p:cNvPr>
          <p:cNvSpPr/>
          <p:nvPr/>
        </p:nvSpPr>
        <p:spPr>
          <a:xfrm>
            <a:off x="9637037" y="4386938"/>
            <a:ext cx="1614054" cy="217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9294209-4446-7922-0C47-0EE7C743D524}"/>
              </a:ext>
            </a:extLst>
          </p:cNvPr>
          <p:cNvSpPr/>
          <p:nvPr/>
        </p:nvSpPr>
        <p:spPr>
          <a:xfrm>
            <a:off x="9783849" y="4572988"/>
            <a:ext cx="1614054" cy="217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7780B24-D356-E2D3-7D64-C27496AF4CA5}"/>
              </a:ext>
            </a:extLst>
          </p:cNvPr>
          <p:cNvSpPr/>
          <p:nvPr/>
        </p:nvSpPr>
        <p:spPr>
          <a:xfrm>
            <a:off x="856628" y="3177306"/>
            <a:ext cx="1092245" cy="1713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66F0416-AA6E-DB31-7D29-A2A185806E09}"/>
              </a:ext>
            </a:extLst>
          </p:cNvPr>
          <p:cNvSpPr/>
          <p:nvPr/>
        </p:nvSpPr>
        <p:spPr>
          <a:xfrm>
            <a:off x="2552358" y="4216241"/>
            <a:ext cx="1714842"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March 7th -  March 21st</a:t>
            </a:r>
          </a:p>
        </p:txBody>
      </p:sp>
      <p:sp>
        <p:nvSpPr>
          <p:cNvPr id="21" name="Rectangle 20">
            <a:extLst>
              <a:ext uri="{FF2B5EF4-FFF2-40B4-BE49-F238E27FC236}">
                <a16:creationId xmlns:a16="http://schemas.microsoft.com/office/drawing/2014/main" id="{DC115B8D-0920-8B1B-E261-261E39FF6503}"/>
              </a:ext>
            </a:extLst>
          </p:cNvPr>
          <p:cNvSpPr/>
          <p:nvPr/>
        </p:nvSpPr>
        <p:spPr>
          <a:xfrm>
            <a:off x="4543816" y="3071320"/>
            <a:ext cx="1714842"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March 28th – April 18th </a:t>
            </a:r>
          </a:p>
        </p:txBody>
      </p:sp>
      <p:sp>
        <p:nvSpPr>
          <p:cNvPr id="22" name="Rectangle 21">
            <a:extLst>
              <a:ext uri="{FF2B5EF4-FFF2-40B4-BE49-F238E27FC236}">
                <a16:creationId xmlns:a16="http://schemas.microsoft.com/office/drawing/2014/main" id="{0576B348-3701-CEA7-0EE7-4F204A983CB1}"/>
              </a:ext>
            </a:extLst>
          </p:cNvPr>
          <p:cNvSpPr/>
          <p:nvPr/>
        </p:nvSpPr>
        <p:spPr>
          <a:xfrm>
            <a:off x="9637037" y="4492874"/>
            <a:ext cx="1614054" cy="217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June 27</a:t>
            </a:r>
            <a:r>
              <a:rPr kumimoji="0" lang="en-US" sz="1100" b="0" i="0" u="none" strike="noStrike" kern="1200" cap="none" spc="0" normalizeH="0" noProof="0" dirty="0">
                <a:ln>
                  <a:noFill/>
                </a:ln>
                <a:solidFill>
                  <a:prstClr val="black"/>
                </a:solidFill>
                <a:effectLst/>
                <a:uLnTx/>
                <a:uFillTx/>
                <a:latin typeface="Calibri" panose="020F0502020204030204"/>
                <a:ea typeface="+mn-ea"/>
                <a:cs typeface="+mn-cs"/>
              </a:rPr>
              <a:t>th</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 July 18th </a:t>
            </a:r>
          </a:p>
        </p:txBody>
      </p:sp>
    </p:spTree>
    <p:extLst>
      <p:ext uri="{BB962C8B-B14F-4D97-AF65-F5344CB8AC3E}">
        <p14:creationId xmlns:p14="http://schemas.microsoft.com/office/powerpoint/2010/main" val="587304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838200" y="428534"/>
            <a:ext cx="10515600" cy="637198"/>
          </a:xfrm>
        </p:spPr>
        <p:txBody>
          <a:bodyPr>
            <a:normAutofit/>
          </a:bodyPr>
          <a:lstStyle/>
          <a:p>
            <a:pPr algn="ctr"/>
            <a:r>
              <a:rPr lang="en-US" dirty="0">
                <a:effectLst>
                  <a:outerShdw blurRad="38100" dist="38100" dir="2700000" algn="tl">
                    <a:srgbClr val="000000">
                      <a:alpha val="43137"/>
                    </a:srgbClr>
                  </a:outerShdw>
                </a:effectLst>
              </a:rPr>
              <a:t>PROGRAM STRUCTURE OVERVIEW</a:t>
            </a:r>
          </a:p>
        </p:txBody>
      </p:sp>
      <p:graphicFrame>
        <p:nvGraphicFramePr>
          <p:cNvPr id="8" name="Table">
            <a:extLst>
              <a:ext uri="{FF2B5EF4-FFF2-40B4-BE49-F238E27FC236}">
                <a16:creationId xmlns:a16="http://schemas.microsoft.com/office/drawing/2014/main" id="{DEA92BE0-0E55-46D9-93AF-25DD38E93B3F}"/>
              </a:ext>
            </a:extLst>
          </p:cNvPr>
          <p:cNvGraphicFramePr>
            <a:graphicFrameLocks noGrp="1"/>
          </p:cNvGraphicFramePr>
          <p:nvPr>
            <p:ph idx="1"/>
            <p:extLst>
              <p:ext uri="{D42A27DB-BD31-4B8C-83A1-F6EECF244321}">
                <p14:modId xmlns:p14="http://schemas.microsoft.com/office/powerpoint/2010/main" val="1077300745"/>
              </p:ext>
            </p:extLst>
          </p:nvPr>
        </p:nvGraphicFramePr>
        <p:xfrm>
          <a:off x="507092" y="1605332"/>
          <a:ext cx="10929668" cy="4506710"/>
        </p:xfrm>
        <a:graphic>
          <a:graphicData uri="http://schemas.openxmlformats.org/drawingml/2006/table">
            <a:tbl>
              <a:tblPr firstRow="1" firstCol="1" lastRow="1" lastCol="1" bandCol="1">
                <a:effectLst>
                  <a:outerShdw blurRad="63500" sx="102000" sy="102000" algn="ctr" rotWithShape="0">
                    <a:prstClr val="black">
                      <a:alpha val="40000"/>
                    </a:prstClr>
                  </a:outerShdw>
                </a:effectLst>
                <a:tableStyleId>{3C2FFA5D-87B4-456A-9821-1D502468CF0F}</a:tableStyleId>
              </a:tblPr>
              <a:tblGrid>
                <a:gridCol w="5282146">
                  <a:extLst>
                    <a:ext uri="{9D8B030D-6E8A-4147-A177-3AD203B41FA5}">
                      <a16:colId xmlns:a16="http://schemas.microsoft.com/office/drawing/2014/main" val="2481577866"/>
                    </a:ext>
                  </a:extLst>
                </a:gridCol>
                <a:gridCol w="5647522">
                  <a:extLst>
                    <a:ext uri="{9D8B030D-6E8A-4147-A177-3AD203B41FA5}">
                      <a16:colId xmlns:a16="http://schemas.microsoft.com/office/drawing/2014/main" val="2836427615"/>
                    </a:ext>
                  </a:extLst>
                </a:gridCol>
              </a:tblGrid>
              <a:tr h="601506">
                <a:tc>
                  <a:txBody>
                    <a:bodyPr/>
                    <a:lstStyle/>
                    <a:p>
                      <a:r>
                        <a:rPr lang="en-US" b="1" dirty="0"/>
                        <a:t>Component</a:t>
                      </a:r>
                      <a:endParaRPr lang="en-US" dirty="0"/>
                    </a:p>
                  </a:txBody>
                  <a:tcPr anchor="ctr">
                    <a:lnL w="12700" cap="flat" cmpd="sng" algn="ctr">
                      <a:solidFill>
                        <a:srgbClr val="FB6A01"/>
                      </a:solidFill>
                      <a:prstDash val="solid"/>
                      <a:round/>
                      <a:headEnd type="none" w="med" len="med"/>
                      <a:tailEnd type="none" w="med" len="med"/>
                    </a:lnL>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rgbClr val="FB6A01"/>
                    </a:solidFill>
                  </a:tcPr>
                </a:tc>
                <a:tc>
                  <a:txBody>
                    <a:bodyPr/>
                    <a:lstStyle/>
                    <a:p>
                      <a:r>
                        <a:rPr lang="en-US" b="1" dirty="0"/>
                        <a:t>Details (with Local Times)</a:t>
                      </a:r>
                      <a:endParaRPr lang="en-US" dirty="0"/>
                    </a:p>
                  </a:txBody>
                  <a:tcPr anchor="ctr">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rgbClr val="FB6A01"/>
                    </a:solidFill>
                  </a:tcPr>
                </a:tc>
                <a:extLst>
                  <a:ext uri="{0D108BD9-81ED-4DB2-BD59-A6C34878D82A}">
                    <a16:rowId xmlns:a16="http://schemas.microsoft.com/office/drawing/2014/main" val="983420419"/>
                  </a:ext>
                </a:extLst>
              </a:tr>
              <a:tr h="1025308">
                <a:tc>
                  <a:txBody>
                    <a:bodyPr/>
                    <a:lstStyle/>
                    <a:p>
                      <a:r>
                        <a:rPr lang="en-US" b="1" dirty="0"/>
                        <a:t>Class Sessions</a:t>
                      </a:r>
                      <a:endParaRPr lang="en-US" dirty="0"/>
                    </a:p>
                  </a:txBody>
                  <a:tcPr anchor="ctr">
                    <a:lnL w="12700" cap="flat" cmpd="sng" algn="ctr">
                      <a:solidFill>
                        <a:srgbClr val="FB6A01"/>
                      </a:solidFill>
                      <a:prstDash val="solid"/>
                      <a:round/>
                      <a:headEnd type="none" w="med" len="med"/>
                      <a:tailEnd type="none" w="med" len="med"/>
                    </a:lnL>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tc>
                  <a:txBody>
                    <a:bodyPr/>
                    <a:lstStyle/>
                    <a:p>
                      <a:r>
                        <a:rPr lang="en-US" b="0" dirty="0"/>
                        <a:t>Every Saturday at 4:00 PM WAT </a:t>
                      </a:r>
                      <a:br>
                        <a:rPr lang="en-US" b="0" dirty="0"/>
                      </a:br>
                      <a:r>
                        <a:rPr lang="en-US" b="0" dirty="0"/>
                        <a:t>(same times as above for each country)</a:t>
                      </a:r>
                    </a:p>
                  </a:txBody>
                  <a:tcPr anchor="ctr">
                    <a:lnL w="12700" cap="flat" cmpd="sng" algn="ctr">
                      <a:solidFill>
                        <a:srgbClr val="FB6A01"/>
                      </a:solidFill>
                      <a:prstDash val="solid"/>
                      <a:round/>
                      <a:headEnd type="none" w="med" len="med"/>
                      <a:tailEnd type="none" w="med" len="med"/>
                    </a:lnL>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extLst>
                  <a:ext uri="{0D108BD9-81ED-4DB2-BD59-A6C34878D82A}">
                    <a16:rowId xmlns:a16="http://schemas.microsoft.com/office/drawing/2014/main" val="3883246291"/>
                  </a:ext>
                </a:extLst>
              </a:tr>
              <a:tr h="634349">
                <a:tc>
                  <a:txBody>
                    <a:bodyPr/>
                    <a:lstStyle/>
                    <a:p>
                      <a:r>
                        <a:rPr lang="en-US" b="1" dirty="0"/>
                        <a:t>Mode of Sessions</a:t>
                      </a:r>
                      <a:endParaRPr lang="en-US" dirty="0"/>
                    </a:p>
                  </a:txBody>
                  <a:tcPr anchor="ctr">
                    <a:lnL w="12700" cap="flat" cmpd="sng" algn="ctr">
                      <a:solidFill>
                        <a:srgbClr val="FB6A01"/>
                      </a:solidFill>
                      <a:prstDash val="solid"/>
                      <a:round/>
                      <a:headEnd type="none" w="med" len="med"/>
                      <a:tailEnd type="none" w="med" len="med"/>
                    </a:lnL>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tc>
                  <a:txBody>
                    <a:bodyPr/>
                    <a:lstStyle/>
                    <a:p>
                      <a:r>
                        <a:rPr lang="en-US" b="0" dirty="0"/>
                        <a:t>Live Zoom Sessions + Access to Recorded Videos</a:t>
                      </a:r>
                    </a:p>
                  </a:txBody>
                  <a:tcPr anchor="ctr">
                    <a:lnL w="12700" cap="flat" cmpd="sng" algn="ctr">
                      <a:solidFill>
                        <a:srgbClr val="FB6A01"/>
                      </a:solidFill>
                      <a:prstDash val="solid"/>
                      <a:round/>
                      <a:headEnd type="none" w="med" len="med"/>
                      <a:tailEnd type="none" w="med" len="med"/>
                    </a:lnL>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extLst>
                  <a:ext uri="{0D108BD9-81ED-4DB2-BD59-A6C34878D82A}">
                    <a16:rowId xmlns:a16="http://schemas.microsoft.com/office/drawing/2014/main" val="3502607855"/>
                  </a:ext>
                </a:extLst>
              </a:tr>
              <a:tr h="634349">
                <a:tc>
                  <a:txBody>
                    <a:bodyPr/>
                    <a:lstStyle/>
                    <a:p>
                      <a:r>
                        <a:rPr lang="en-US" b="1" dirty="0"/>
                        <a:t>Assignments</a:t>
                      </a:r>
                      <a:endParaRPr lang="en-US" dirty="0"/>
                    </a:p>
                  </a:txBody>
                  <a:tcPr anchor="ctr">
                    <a:lnL w="12700" cap="flat" cmpd="sng" algn="ctr">
                      <a:solidFill>
                        <a:srgbClr val="FB6A01"/>
                      </a:solidFill>
                      <a:prstDash val="solid"/>
                      <a:round/>
                      <a:headEnd type="none" w="med" len="med"/>
                      <a:tailEnd type="none" w="med" len="med"/>
                    </a:lnL>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tc>
                  <a:txBody>
                    <a:bodyPr/>
                    <a:lstStyle/>
                    <a:p>
                      <a:r>
                        <a:rPr lang="en-US" b="0" dirty="0"/>
                        <a:t>Weekly Tasks to be Submitted via GitHub</a:t>
                      </a:r>
                    </a:p>
                  </a:txBody>
                  <a:tcPr anchor="ctr">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extLst>
                  <a:ext uri="{0D108BD9-81ED-4DB2-BD59-A6C34878D82A}">
                    <a16:rowId xmlns:a16="http://schemas.microsoft.com/office/drawing/2014/main" val="3557125802"/>
                  </a:ext>
                </a:extLst>
              </a:tr>
              <a:tr h="585890">
                <a:tc>
                  <a:txBody>
                    <a:bodyPr/>
                    <a:lstStyle/>
                    <a:p>
                      <a:r>
                        <a:rPr lang="en-US" b="1" dirty="0"/>
                        <a:t>Projects</a:t>
                      </a:r>
                      <a:endParaRPr lang="en-US" dirty="0"/>
                    </a:p>
                  </a:txBody>
                  <a:tcPr anchor="ctr">
                    <a:lnL w="12700" cap="flat" cmpd="sng" algn="ctr">
                      <a:solidFill>
                        <a:srgbClr val="FB6A01"/>
                      </a:solidFill>
                      <a:prstDash val="solid"/>
                      <a:round/>
                      <a:headEnd type="none" w="med" len="med"/>
                      <a:tailEnd type="none" w="med" len="med"/>
                    </a:lnL>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tc>
                  <a:txBody>
                    <a:bodyPr/>
                    <a:lstStyle/>
                    <a:p>
                      <a:r>
                        <a:rPr lang="en-US" b="0" dirty="0"/>
                        <a:t>Monthly Mini Projects &amp; One Final Capstone Project</a:t>
                      </a:r>
                    </a:p>
                  </a:txBody>
                  <a:tcPr anchor="ctr">
                    <a:lnL w="12700" cap="flat" cmpd="sng" algn="ctr">
                      <a:solidFill>
                        <a:srgbClr val="FB6A01"/>
                      </a:solidFill>
                      <a:prstDash val="solid"/>
                      <a:round/>
                      <a:headEnd type="none" w="med" len="med"/>
                      <a:tailEnd type="none" w="med" len="med"/>
                    </a:lnL>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extLst>
                  <a:ext uri="{0D108BD9-81ED-4DB2-BD59-A6C34878D82A}">
                    <a16:rowId xmlns:a16="http://schemas.microsoft.com/office/drawing/2014/main" val="1055255528"/>
                  </a:ext>
                </a:extLst>
              </a:tr>
              <a:tr h="1025308">
                <a:tc>
                  <a:txBody>
                    <a:bodyPr/>
                    <a:lstStyle/>
                    <a:p>
                      <a:r>
                        <a:rPr lang="en-US" b="1" dirty="0"/>
                        <a:t>Career Guidance / Exit Support</a:t>
                      </a:r>
                      <a:endParaRPr lang="en-US" dirty="0"/>
                    </a:p>
                  </a:txBody>
                  <a:tcPr anchor="ctr">
                    <a:lnL w="12700" cap="flat" cmpd="sng" algn="ctr">
                      <a:solidFill>
                        <a:srgbClr val="FB6A01"/>
                      </a:solidFill>
                      <a:prstDash val="solid"/>
                      <a:round/>
                      <a:headEnd type="none" w="med" len="med"/>
                      <a:tailEnd type="none" w="med" len="med"/>
                    </a:lnL>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tc>
                  <a:txBody>
                    <a:bodyPr/>
                    <a:lstStyle/>
                    <a:p>
                      <a:r>
                        <a:rPr lang="en-US" b="0" dirty="0"/>
                        <a:t>Mentorship session focused on practical application of learned skills &amp; career navigation</a:t>
                      </a:r>
                    </a:p>
                  </a:txBody>
                  <a:tcPr anchor="ctr">
                    <a:lnL w="12700" cap="flat" cmpd="sng" algn="ctr">
                      <a:solidFill>
                        <a:srgbClr val="FB6A01"/>
                      </a:solidFill>
                      <a:prstDash val="solid"/>
                      <a:round/>
                      <a:headEnd type="none" w="med" len="med"/>
                      <a:tailEnd type="none" w="med" len="med"/>
                    </a:lnL>
                    <a:lnR w="12700" cap="flat" cmpd="sng" algn="ctr">
                      <a:solidFill>
                        <a:srgbClr val="FB6A01"/>
                      </a:solidFill>
                      <a:prstDash val="solid"/>
                      <a:round/>
                      <a:headEnd type="none" w="med" len="med"/>
                      <a:tailEnd type="none" w="med" len="med"/>
                    </a:lnR>
                    <a:lnT w="12700" cap="flat" cmpd="sng" algn="ctr">
                      <a:solidFill>
                        <a:srgbClr val="FB6A01"/>
                      </a:solidFill>
                      <a:prstDash val="solid"/>
                      <a:round/>
                      <a:headEnd type="none" w="med" len="med"/>
                      <a:tailEnd type="none" w="med" len="med"/>
                    </a:lnT>
                    <a:lnB w="12700" cap="flat" cmpd="sng" algn="ctr">
                      <a:solidFill>
                        <a:srgbClr val="FB6A01"/>
                      </a:solidFill>
                      <a:prstDash val="solid"/>
                      <a:round/>
                      <a:headEnd type="none" w="med" len="med"/>
                      <a:tailEnd type="none" w="med" len="med"/>
                    </a:lnB>
                    <a:solidFill>
                      <a:schemeClr val="bg1"/>
                    </a:solidFill>
                  </a:tcPr>
                </a:tc>
                <a:extLst>
                  <a:ext uri="{0D108BD9-81ED-4DB2-BD59-A6C34878D82A}">
                    <a16:rowId xmlns:a16="http://schemas.microsoft.com/office/drawing/2014/main" val="1449646690"/>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6</a:t>
            </a:fld>
            <a:endParaRPr lang="en-US" dirty="0"/>
          </a:p>
        </p:txBody>
      </p:sp>
      <p:pic>
        <p:nvPicPr>
          <p:cNvPr id="5" name="Picture 4">
            <a:extLst>
              <a:ext uri="{FF2B5EF4-FFF2-40B4-BE49-F238E27FC236}">
                <a16:creationId xmlns:a16="http://schemas.microsoft.com/office/drawing/2014/main" id="{F6213762-8300-37F9-67CD-0C3A0C29A556}"/>
              </a:ext>
            </a:extLst>
          </p:cNvPr>
          <p:cNvPicPr>
            <a:picLocks noChangeAspect="1"/>
          </p:cNvPicPr>
          <p:nvPr/>
        </p:nvPicPr>
        <p:blipFill>
          <a:blip r:embed="rId2"/>
          <a:stretch>
            <a:fillRect/>
          </a:stretch>
        </p:blipFill>
        <p:spPr>
          <a:xfrm>
            <a:off x="9264757" y="6361015"/>
            <a:ext cx="2172003" cy="304843"/>
          </a:xfrm>
          <a:prstGeom prst="rect">
            <a:avLst/>
          </a:prstGeom>
        </p:spPr>
      </p:pic>
      <p:pic>
        <p:nvPicPr>
          <p:cNvPr id="6" name="Picture 5">
            <a:extLst>
              <a:ext uri="{FF2B5EF4-FFF2-40B4-BE49-F238E27FC236}">
                <a16:creationId xmlns:a16="http://schemas.microsoft.com/office/drawing/2014/main" id="{9107D02B-5A38-FAEB-6134-3E7E39C6DB67}"/>
              </a:ext>
            </a:extLst>
          </p:cNvPr>
          <p:cNvPicPr>
            <a:picLocks noChangeAspect="1"/>
          </p:cNvPicPr>
          <p:nvPr/>
        </p:nvPicPr>
        <p:blipFill>
          <a:blip r:embed="rId3"/>
          <a:stretch>
            <a:fillRect/>
          </a:stretch>
        </p:blipFill>
        <p:spPr>
          <a:xfrm>
            <a:off x="195943" y="115737"/>
            <a:ext cx="583033" cy="543363"/>
          </a:xfrm>
          <a:prstGeom prst="rect">
            <a:avLst/>
          </a:prstGeom>
        </p:spPr>
      </p:pic>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876300" y="659100"/>
            <a:ext cx="10515600" cy="637198"/>
          </a:xfrm>
        </p:spPr>
        <p:txBody>
          <a:bodyPr>
            <a:normAutofit/>
          </a:bodyPr>
          <a:lstStyle/>
          <a:p>
            <a:pPr algn="ctr"/>
            <a:r>
              <a:rPr lang="en-US" dirty="0">
                <a:effectLst>
                  <a:outerShdw blurRad="38100" dist="38100" dir="2700000" algn="tl">
                    <a:srgbClr val="000000">
                      <a:alpha val="43137"/>
                    </a:srgbClr>
                  </a:outerShdw>
                </a:effectLst>
              </a:rPr>
              <a:t>OVERVIEW OF BIOINFORMATICS &amp; ai applications</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10000"/>
          </a:bodyPr>
          <a:lstStyle/>
          <a:p>
            <a:r>
              <a:rPr lang="en-US" dirty="0"/>
              <a:t>BIOINFORMATICS</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lstStyle/>
          <a:p>
            <a:pPr marL="0" indent="0">
              <a:lnSpc>
                <a:spcPct val="150000"/>
              </a:lnSpc>
              <a:buNone/>
            </a:pPr>
            <a:r>
              <a:rPr lang="en-US" dirty="0"/>
              <a:t>Bioinformatics is an interdisciplinary field that combines computer science, mathematics, and biology to analyze, interpret, and utilize biological data, such as genetic sequences and genomic information. </a:t>
            </a:r>
          </a:p>
          <a:p>
            <a:pPr marL="0" indent="0">
              <a:lnSpc>
                <a:spcPct val="150000"/>
              </a:lnSpc>
              <a:buNone/>
            </a:pPr>
            <a:r>
              <a:rPr lang="en-US" dirty="0"/>
              <a:t>It involves developing algorithms, statistical models, and software tools to understand complex biological processes and drive discoveries in fields like genomics, proteomics, and personalized medicine.</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10000"/>
          </a:bodyPr>
          <a:lstStyle/>
          <a:p>
            <a:r>
              <a:rPr lang="en-US" dirty="0"/>
              <a:t>KEY APPLICATION AREAS</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lstStyle/>
          <a:p>
            <a:pPr>
              <a:lnSpc>
                <a:spcPct val="150000"/>
              </a:lnSpc>
            </a:pPr>
            <a:r>
              <a:rPr lang="en-US" dirty="0"/>
              <a:t>Genomics &amp; Transcriptomics</a:t>
            </a:r>
          </a:p>
          <a:p>
            <a:pPr>
              <a:lnSpc>
                <a:spcPct val="150000"/>
              </a:lnSpc>
            </a:pPr>
            <a:r>
              <a:rPr lang="en-US" dirty="0"/>
              <a:t>Drug Discovery &amp; Precision Medicine</a:t>
            </a:r>
          </a:p>
          <a:p>
            <a:pPr>
              <a:lnSpc>
                <a:spcPct val="150000"/>
              </a:lnSpc>
            </a:pPr>
            <a:r>
              <a:rPr lang="en-US" dirty="0"/>
              <a:t>Imaging &amp; Diagnostics (e.g., radio genomics)</a:t>
            </a:r>
          </a:p>
          <a:p>
            <a:pPr>
              <a:lnSpc>
                <a:spcPct val="150000"/>
              </a:lnSpc>
            </a:pPr>
            <a:r>
              <a:rPr lang="en-US" dirty="0"/>
              <a:t>Predictive Modeling in Healthcare</a:t>
            </a:r>
          </a:p>
          <a:p>
            <a:pPr>
              <a:lnSpc>
                <a:spcPct val="150000"/>
              </a:lnSpc>
            </a:pPr>
            <a:r>
              <a:rPr lang="en-US" dirty="0"/>
              <a:t>AI-powered Biological Data Analysis</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pPr/>
              <a:t>7</a:t>
            </a:fld>
            <a:endParaRPr lang="en-US" dirty="0">
              <a:solidFill>
                <a:schemeClr val="tx1"/>
              </a:solidFill>
            </a:endParaRPr>
          </a:p>
        </p:txBody>
      </p:sp>
      <p:pic>
        <p:nvPicPr>
          <p:cNvPr id="10" name="Picture 9">
            <a:extLst>
              <a:ext uri="{FF2B5EF4-FFF2-40B4-BE49-F238E27FC236}">
                <a16:creationId xmlns:a16="http://schemas.microsoft.com/office/drawing/2014/main" id="{9BE741B2-D4B6-2CA8-6913-C4D788C550C2}"/>
              </a:ext>
            </a:extLst>
          </p:cNvPr>
          <p:cNvPicPr>
            <a:picLocks noChangeAspect="1"/>
          </p:cNvPicPr>
          <p:nvPr/>
        </p:nvPicPr>
        <p:blipFill>
          <a:blip r:embed="rId2"/>
          <a:stretch>
            <a:fillRect/>
          </a:stretch>
        </p:blipFill>
        <p:spPr>
          <a:xfrm>
            <a:off x="9264757" y="6361015"/>
            <a:ext cx="2172003" cy="304843"/>
          </a:xfrm>
          <a:prstGeom prst="rect">
            <a:avLst/>
          </a:prstGeom>
        </p:spPr>
      </p:pic>
      <p:pic>
        <p:nvPicPr>
          <p:cNvPr id="11" name="Picture 10">
            <a:extLst>
              <a:ext uri="{FF2B5EF4-FFF2-40B4-BE49-F238E27FC236}">
                <a16:creationId xmlns:a16="http://schemas.microsoft.com/office/drawing/2014/main" id="{2587A869-F7E2-2E6E-DCB6-9950356C4EB6}"/>
              </a:ext>
            </a:extLst>
          </p:cNvPr>
          <p:cNvPicPr>
            <a:picLocks noChangeAspect="1"/>
          </p:cNvPicPr>
          <p:nvPr/>
        </p:nvPicPr>
        <p:blipFill>
          <a:blip r:embed="rId3"/>
          <a:stretch>
            <a:fillRect/>
          </a:stretch>
        </p:blipFill>
        <p:spPr>
          <a:xfrm>
            <a:off x="195943" y="115737"/>
            <a:ext cx="583033" cy="543363"/>
          </a:xfrm>
          <a:prstGeom prst="rect">
            <a:avLst/>
          </a:prstGeom>
        </p:spPr>
      </p:pic>
    </p:spTree>
    <p:extLst>
      <p:ext uri="{BB962C8B-B14F-4D97-AF65-F5344CB8AC3E}">
        <p14:creationId xmlns:p14="http://schemas.microsoft.com/office/powerpoint/2010/main" val="1619265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929BA-B025-3D87-5EB4-81F196A06C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8B006A-953E-3FEE-84B0-6A772573883C}"/>
              </a:ext>
            </a:extLst>
          </p:cNvPr>
          <p:cNvSpPr>
            <a:spLocks noGrp="1"/>
          </p:cNvSpPr>
          <p:nvPr>
            <p:ph type="title"/>
          </p:nvPr>
        </p:nvSpPr>
        <p:spPr>
          <a:xfrm>
            <a:off x="838200" y="515014"/>
            <a:ext cx="10515600" cy="637198"/>
          </a:xfrm>
        </p:spPr>
        <p:txBody>
          <a:bodyPr>
            <a:normAutofit/>
          </a:bodyPr>
          <a:lstStyle/>
          <a:p>
            <a:pPr algn="ctr"/>
            <a:r>
              <a:rPr lang="en-US" dirty="0">
                <a:effectLst>
                  <a:outerShdw blurRad="38100" dist="38100" dir="2700000" algn="tl">
                    <a:srgbClr val="000000">
                      <a:alpha val="43137"/>
                    </a:srgbClr>
                  </a:outerShdw>
                </a:effectLst>
              </a:rPr>
              <a:t>EXPECTATIONS &amp; CAREER PATH IN BIOINFORMATICS</a:t>
            </a:r>
          </a:p>
        </p:txBody>
      </p:sp>
      <p:sp>
        <p:nvSpPr>
          <p:cNvPr id="4" name="Text Placeholder 3">
            <a:extLst>
              <a:ext uri="{FF2B5EF4-FFF2-40B4-BE49-F238E27FC236}">
                <a16:creationId xmlns:a16="http://schemas.microsoft.com/office/drawing/2014/main" id="{F37F8A15-3895-DD46-B4A5-7D8ECC4500E6}"/>
              </a:ext>
            </a:extLst>
          </p:cNvPr>
          <p:cNvSpPr>
            <a:spLocks noGrp="1"/>
          </p:cNvSpPr>
          <p:nvPr>
            <p:ph type="body" idx="1"/>
          </p:nvPr>
        </p:nvSpPr>
        <p:spPr/>
        <p:txBody>
          <a:bodyPr>
            <a:normAutofit fontScale="92500" lnSpcReduction="10000"/>
          </a:bodyPr>
          <a:lstStyle/>
          <a:p>
            <a:r>
              <a:rPr lang="en-US" dirty="0"/>
              <a:t>EXPECTATIONS</a:t>
            </a:r>
          </a:p>
        </p:txBody>
      </p:sp>
      <p:sp>
        <p:nvSpPr>
          <p:cNvPr id="5" name="Content Placeholder 4">
            <a:extLst>
              <a:ext uri="{FF2B5EF4-FFF2-40B4-BE49-F238E27FC236}">
                <a16:creationId xmlns:a16="http://schemas.microsoft.com/office/drawing/2014/main" id="{E94AB4A9-912E-9858-E5B5-C0A6EB302D06}"/>
              </a:ext>
            </a:extLst>
          </p:cNvPr>
          <p:cNvSpPr>
            <a:spLocks noGrp="1"/>
          </p:cNvSpPr>
          <p:nvPr>
            <p:ph sz="half" idx="2"/>
          </p:nvPr>
        </p:nvSpPr>
        <p:spPr/>
        <p:txBody>
          <a:bodyPr>
            <a:normAutofit/>
          </a:bodyPr>
          <a:lstStyle/>
          <a:p>
            <a:pPr>
              <a:lnSpc>
                <a:spcPct val="150000"/>
              </a:lnSpc>
            </a:pPr>
            <a:r>
              <a:rPr lang="en-US" sz="2000" dirty="0"/>
              <a:t>Attend weekly classes</a:t>
            </a:r>
          </a:p>
          <a:p>
            <a:pPr>
              <a:lnSpc>
                <a:spcPct val="150000"/>
              </a:lnSpc>
            </a:pPr>
            <a:r>
              <a:rPr lang="en-US" sz="2000" dirty="0"/>
              <a:t>Submit assignments on time</a:t>
            </a:r>
          </a:p>
          <a:p>
            <a:pPr>
              <a:lnSpc>
                <a:spcPct val="150000"/>
              </a:lnSpc>
            </a:pPr>
            <a:r>
              <a:rPr lang="en-US" sz="2000" dirty="0"/>
              <a:t>Collaborate on projects</a:t>
            </a:r>
          </a:p>
          <a:p>
            <a:pPr>
              <a:lnSpc>
                <a:spcPct val="150000"/>
              </a:lnSpc>
            </a:pPr>
            <a:r>
              <a:rPr lang="en-US" sz="2000" dirty="0"/>
              <a:t>Engage in discussions</a:t>
            </a:r>
          </a:p>
        </p:txBody>
      </p:sp>
      <p:sp>
        <p:nvSpPr>
          <p:cNvPr id="6" name="Text Placeholder 5">
            <a:extLst>
              <a:ext uri="{FF2B5EF4-FFF2-40B4-BE49-F238E27FC236}">
                <a16:creationId xmlns:a16="http://schemas.microsoft.com/office/drawing/2014/main" id="{45C9CE76-66C9-E4BD-FD56-D5C35288AA1D}"/>
              </a:ext>
            </a:extLst>
          </p:cNvPr>
          <p:cNvSpPr>
            <a:spLocks noGrp="1"/>
          </p:cNvSpPr>
          <p:nvPr>
            <p:ph type="body" sz="quarter" idx="3"/>
          </p:nvPr>
        </p:nvSpPr>
        <p:spPr/>
        <p:txBody>
          <a:bodyPr>
            <a:normAutofit fontScale="92500" lnSpcReduction="10000"/>
          </a:bodyPr>
          <a:lstStyle/>
          <a:p>
            <a:r>
              <a:rPr lang="en-US" dirty="0"/>
              <a:t>CAREER PATHS</a:t>
            </a:r>
          </a:p>
        </p:txBody>
      </p:sp>
      <p:sp>
        <p:nvSpPr>
          <p:cNvPr id="7" name="Content Placeholder 6">
            <a:extLst>
              <a:ext uri="{FF2B5EF4-FFF2-40B4-BE49-F238E27FC236}">
                <a16:creationId xmlns:a16="http://schemas.microsoft.com/office/drawing/2014/main" id="{80EE3FCB-5995-2CF4-805C-36ABEC887D70}"/>
              </a:ext>
            </a:extLst>
          </p:cNvPr>
          <p:cNvSpPr>
            <a:spLocks noGrp="1"/>
          </p:cNvSpPr>
          <p:nvPr>
            <p:ph sz="quarter" idx="4"/>
          </p:nvPr>
        </p:nvSpPr>
        <p:spPr/>
        <p:txBody>
          <a:bodyPr>
            <a:normAutofit/>
          </a:bodyPr>
          <a:lstStyle/>
          <a:p>
            <a:pPr>
              <a:lnSpc>
                <a:spcPct val="150000"/>
              </a:lnSpc>
            </a:pPr>
            <a:r>
              <a:rPr lang="en-US" sz="2000" dirty="0"/>
              <a:t>Bioinformatics Analyst</a:t>
            </a:r>
          </a:p>
          <a:p>
            <a:pPr>
              <a:lnSpc>
                <a:spcPct val="150000"/>
              </a:lnSpc>
            </a:pPr>
            <a:r>
              <a:rPr lang="en-US" sz="2000" dirty="0"/>
              <a:t>Data Scientist in Genomics</a:t>
            </a:r>
          </a:p>
          <a:p>
            <a:pPr>
              <a:lnSpc>
                <a:spcPct val="150000"/>
              </a:lnSpc>
            </a:pPr>
            <a:r>
              <a:rPr lang="en-US" sz="2000" dirty="0"/>
              <a:t>AI Researcher in Life Sciences</a:t>
            </a:r>
          </a:p>
          <a:p>
            <a:pPr>
              <a:lnSpc>
                <a:spcPct val="150000"/>
              </a:lnSpc>
            </a:pPr>
            <a:r>
              <a:rPr lang="en-US" sz="2000" dirty="0"/>
              <a:t>Clinical Bioinformatics Specialist</a:t>
            </a:r>
          </a:p>
          <a:p>
            <a:pPr>
              <a:lnSpc>
                <a:spcPct val="150000"/>
              </a:lnSpc>
            </a:pPr>
            <a:r>
              <a:rPr lang="en-US" sz="2000" dirty="0"/>
              <a:t>Research Assistant / PhD Preparation</a:t>
            </a:r>
          </a:p>
        </p:txBody>
      </p:sp>
      <p:sp>
        <p:nvSpPr>
          <p:cNvPr id="8" name="Slide Number Placeholder 7">
            <a:extLst>
              <a:ext uri="{FF2B5EF4-FFF2-40B4-BE49-F238E27FC236}">
                <a16:creationId xmlns:a16="http://schemas.microsoft.com/office/drawing/2014/main" id="{DB9E79B3-47A7-3970-9D0D-C58872596B24}"/>
              </a:ext>
            </a:extLst>
          </p:cNvPr>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pPr/>
              <a:t>8</a:t>
            </a:fld>
            <a:endParaRPr lang="en-US" dirty="0">
              <a:solidFill>
                <a:schemeClr val="tx1"/>
              </a:solidFill>
            </a:endParaRPr>
          </a:p>
        </p:txBody>
      </p:sp>
      <p:pic>
        <p:nvPicPr>
          <p:cNvPr id="12" name="Picture 11">
            <a:extLst>
              <a:ext uri="{FF2B5EF4-FFF2-40B4-BE49-F238E27FC236}">
                <a16:creationId xmlns:a16="http://schemas.microsoft.com/office/drawing/2014/main" id="{688C47FE-40B8-76D0-0394-B2D84401C689}"/>
              </a:ext>
            </a:extLst>
          </p:cNvPr>
          <p:cNvPicPr>
            <a:picLocks noChangeAspect="1"/>
          </p:cNvPicPr>
          <p:nvPr/>
        </p:nvPicPr>
        <p:blipFill>
          <a:blip r:embed="rId2"/>
          <a:stretch>
            <a:fillRect/>
          </a:stretch>
        </p:blipFill>
        <p:spPr>
          <a:xfrm>
            <a:off x="9264757" y="6361015"/>
            <a:ext cx="2172003" cy="304843"/>
          </a:xfrm>
          <a:prstGeom prst="rect">
            <a:avLst/>
          </a:prstGeom>
        </p:spPr>
      </p:pic>
      <p:pic>
        <p:nvPicPr>
          <p:cNvPr id="13" name="Picture 12">
            <a:extLst>
              <a:ext uri="{FF2B5EF4-FFF2-40B4-BE49-F238E27FC236}">
                <a16:creationId xmlns:a16="http://schemas.microsoft.com/office/drawing/2014/main" id="{A3A7BC7F-29FB-C397-E595-AA32FEFBAB2C}"/>
              </a:ext>
            </a:extLst>
          </p:cNvPr>
          <p:cNvPicPr>
            <a:picLocks noChangeAspect="1"/>
          </p:cNvPicPr>
          <p:nvPr/>
        </p:nvPicPr>
        <p:blipFill>
          <a:blip r:embed="rId3"/>
          <a:stretch>
            <a:fillRect/>
          </a:stretch>
        </p:blipFill>
        <p:spPr>
          <a:xfrm>
            <a:off x="195943" y="115737"/>
            <a:ext cx="583033" cy="543363"/>
          </a:xfrm>
          <a:prstGeom prst="rect">
            <a:avLst/>
          </a:prstGeom>
        </p:spPr>
      </p:pic>
    </p:spTree>
    <p:extLst>
      <p:ext uri="{BB962C8B-B14F-4D97-AF65-F5344CB8AC3E}">
        <p14:creationId xmlns:p14="http://schemas.microsoft.com/office/powerpoint/2010/main" val="295711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AB96BBB-088C-1E31-F092-8CAFCE85AD54}"/>
              </a:ext>
            </a:extLst>
          </p:cNvPr>
          <p:cNvPicPr>
            <a:picLocks noChangeAspect="1"/>
          </p:cNvPicPr>
          <p:nvPr/>
        </p:nvPicPr>
        <p:blipFill>
          <a:blip r:embed="rId2"/>
          <a:stretch>
            <a:fillRect/>
          </a:stretch>
        </p:blipFill>
        <p:spPr>
          <a:xfrm>
            <a:off x="2729649" y="0"/>
            <a:ext cx="6416941" cy="6858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962452794"/>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2.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Winter presentation</Template>
  <TotalTime>4379</TotalTime>
  <Words>454</Words>
  <Application>Microsoft Office PowerPoint</Application>
  <PresentationFormat>Widescreen</PresentationFormat>
  <Paragraphs>73</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Gill Sans</vt:lpstr>
      <vt:lpstr>Office Theme</vt:lpstr>
      <vt:lpstr>ONBOARDING SESSION</vt:lpstr>
      <vt:lpstr>COMPUTATIONAL BIOLOGIST AND FULL-STACK BIOINFORMATICS DATA SCIENCE ENGINEERING BOOTCAMP</vt:lpstr>
      <vt:lpstr>Application of Machine Learning and AI in the Diagnosis of a Common Disease Using Genomic Data</vt:lpstr>
      <vt:lpstr>MEET THE INSTRUCTORS</vt:lpstr>
      <vt:lpstr>PROGRAM ROADMAP</vt:lpstr>
      <vt:lpstr>PROGRAM STRUCTURE OVERVIEW</vt:lpstr>
      <vt:lpstr>OVERVIEW OF BIOINFORMATICS &amp; ai applications</vt:lpstr>
      <vt:lpstr>EXPECTATIONS &amp; CAREER PATH IN BIOINFORMATICS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Oladele, Ayomide Benjamen</dc:creator>
  <cp:lastModifiedBy>Oladele, Ayomide Benjamen</cp:lastModifiedBy>
  <cp:revision>3</cp:revision>
  <dcterms:created xsi:type="dcterms:W3CDTF">2025-05-03T21:10:43Z</dcterms:created>
  <dcterms:modified xsi:type="dcterms:W3CDTF">2026-02-21T18:44:34Z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